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3" r:id="rId1"/>
  </p:sldMasterIdLst>
  <p:sldIdLst>
    <p:sldId id="256" r:id="rId2"/>
    <p:sldId id="257" r:id="rId3"/>
    <p:sldId id="258" r:id="rId4"/>
    <p:sldId id="260" r:id="rId5"/>
    <p:sldId id="294" r:id="rId6"/>
    <p:sldId id="295" r:id="rId7"/>
    <p:sldId id="293"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9" r:id="rId25"/>
    <p:sldId id="290" r:id="rId26"/>
    <p:sldId id="291" r:id="rId27"/>
    <p:sldId id="277" r:id="rId28"/>
    <p:sldId id="288" r:id="rId29"/>
    <p:sldId id="292" r:id="rId30"/>
    <p:sldId id="278" r:id="rId31"/>
    <p:sldId id="279" r:id="rId32"/>
    <p:sldId id="280" r:id="rId33"/>
    <p:sldId id="296" r:id="rId34"/>
    <p:sldId id="297" r:id="rId35"/>
    <p:sldId id="298" r:id="rId36"/>
    <p:sldId id="300" r:id="rId37"/>
    <p:sldId id="299" r:id="rId38"/>
    <p:sldId id="281" r:id="rId39"/>
    <p:sldId id="282" r:id="rId40"/>
    <p:sldId id="283" r:id="rId41"/>
    <p:sldId id="284" r:id="rId42"/>
    <p:sldId id="285" r:id="rId43"/>
    <p:sldId id="286" r:id="rId44"/>
    <p:sldId id="28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22" autoAdjust="0"/>
  </p:normalViewPr>
  <p:slideViewPr>
    <p:cSldViewPr snapToGrid="0" snapToObjects="1">
      <p:cViewPr varScale="1">
        <p:scale>
          <a:sx n="87" d="100"/>
          <a:sy n="87" d="100"/>
        </p:scale>
        <p:origin x="133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C4D993DD-597E-D349-B92F-D399B6A5DD8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90BA-A4A1-41C2-9DD3-1F9AED156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4D993DD-597E-D349-B92F-D399B6A5DD82}"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698AF-802C-3C4D-A9B7-D90E2735CE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C4D993DD-597E-D349-B92F-D399B6A5DD8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C4D993DD-597E-D349-B92F-D399B6A5DD8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C4D993DD-597E-D349-B92F-D399B6A5DD8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4D993DD-597E-D349-B92F-D399B6A5DD8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698AF-802C-3C4D-A9B7-D90E2735CE0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4D993DD-597E-D349-B92F-D399B6A5DD8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698AF-802C-3C4D-A9B7-D90E2735CE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4D993DD-597E-D349-B92F-D399B6A5DD8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698AF-802C-3C4D-A9B7-D90E2735CE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C4D993DD-597E-D349-B92F-D399B6A5DD8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993DD-597E-D349-B92F-D399B6A5DD8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698AF-802C-3C4D-A9B7-D90E2735CE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580094" y="188259"/>
            <a:ext cx="2133600" cy="365125"/>
          </a:xfrm>
        </p:spPr>
        <p:txBody>
          <a:bodyPr/>
          <a:lstStyle/>
          <a:p>
            <a:fld id="{C4D993DD-597E-D349-B92F-D399B6A5DD82}"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698AF-802C-3C4D-A9B7-D90E2735CE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6580094" y="188259"/>
            <a:ext cx="2133600" cy="365125"/>
          </a:xfrm>
        </p:spPr>
        <p:txBody>
          <a:bodyPr/>
          <a:lstStyle/>
          <a:p>
            <a:fld id="{C4D993DD-597E-D349-B92F-D399B6A5DD82}" type="datetimeFigureOut">
              <a:rPr lang="en-US" smtClean="0"/>
              <a:pPr/>
              <a:t>7/16/2017</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E2E698AF-802C-3C4D-A9B7-D90E2735CE05}"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4D993DD-597E-D349-B92F-D399B6A5DD82}" type="datetimeFigureOut">
              <a:rPr lang="en-US" smtClean="0"/>
              <a:pPr/>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E698AF-802C-3C4D-A9B7-D90E2735CE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993DD-597E-D349-B92F-D399B6A5DD82}" type="datetimeFigureOut">
              <a:rPr lang="en-US" smtClean="0"/>
              <a:pPr/>
              <a:t>7/16/2017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E698AF-802C-3C4D-A9B7-D90E2735CE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4D993DD-597E-D349-B92F-D399B6A5DD82}"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698AF-802C-3C4D-A9B7-D90E2735CE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C4D993DD-597E-D349-B92F-D399B6A5DD82}" type="datetimeFigureOut">
              <a:rPr lang="en-US" smtClean="0"/>
              <a:pPr/>
              <a:t>7/16/2017</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E2E698AF-802C-3C4D-A9B7-D90E2735CE05}"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Japanese Curry in Theory And Practice</a:t>
            </a:r>
          </a:p>
        </p:txBody>
      </p:sp>
      <p:sp>
        <p:nvSpPr>
          <p:cNvPr id="3" name="Subtitle 2"/>
          <p:cNvSpPr>
            <a:spLocks noGrp="1"/>
          </p:cNvSpPr>
          <p:nvPr>
            <p:ph type="subTitle" idx="1"/>
          </p:nvPr>
        </p:nvSpPr>
        <p:spPr/>
        <p:txBody>
          <a:bodyPr/>
          <a:lstStyle/>
          <a:p>
            <a:r>
              <a:rPr lang="en-US" dirty="0"/>
              <a:t>From Anime To Actual, With Detours Into History</a:t>
            </a:r>
          </a:p>
          <a:p>
            <a:endParaRPr lang="en-US" dirty="0"/>
          </a:p>
          <a:p>
            <a:endParaRPr lang="en-US" dirty="0"/>
          </a:p>
          <a:p>
            <a:endParaRPr lang="en-US" dirty="0"/>
          </a:p>
          <a:p>
            <a:endParaRPr lang="en-US" dirty="0"/>
          </a:p>
          <a:p>
            <a:endParaRPr lang="en-US" dirty="0"/>
          </a:p>
          <a:p>
            <a:pPr algn="ctr"/>
            <a:r>
              <a:rPr lang="en-US" sz="1000" dirty="0"/>
              <a:t>(Photo from </a:t>
            </a:r>
            <a:r>
              <a:rPr lang="en-US" sz="1000" dirty="0" err="1"/>
              <a:t>Amagi</a:t>
            </a:r>
            <a:r>
              <a:rPr lang="en-US" sz="1000" dirty="0"/>
              <a:t> Brilliant Park, Episode 6)</a:t>
            </a:r>
          </a:p>
        </p:txBody>
      </p:sp>
      <p:pic>
        <p:nvPicPr>
          <p:cNvPr id="4" name="Picture 3"/>
          <p:cNvPicPr>
            <a:picLocks noChangeAspect="1"/>
          </p:cNvPicPr>
          <p:nvPr/>
        </p:nvPicPr>
        <p:blipFill>
          <a:blip r:embed="rId2"/>
          <a:stretch>
            <a:fillRect/>
          </a:stretch>
        </p:blipFill>
        <p:spPr>
          <a:xfrm>
            <a:off x="2212645" y="3491659"/>
            <a:ext cx="4753715" cy="26739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What Makes it “Japanese?”</a:t>
            </a:r>
          </a:p>
        </p:txBody>
      </p:sp>
      <p:sp>
        <p:nvSpPr>
          <p:cNvPr id="3" name="Content Placeholder 2"/>
          <p:cNvSpPr>
            <a:spLocks noGrp="1"/>
          </p:cNvSpPr>
          <p:nvPr>
            <p:ph idx="1"/>
          </p:nvPr>
        </p:nvSpPr>
        <p:spPr/>
        <p:txBody>
          <a:bodyPr>
            <a:normAutofit/>
          </a:bodyPr>
          <a:lstStyle/>
          <a:p>
            <a:r>
              <a:rPr lang="en-US" dirty="0"/>
              <a:t>It is a thicker curry, designed to go with rice – British Navy curry was thinner and soaked up with bread.</a:t>
            </a:r>
          </a:p>
          <a:p>
            <a:r>
              <a:rPr lang="en-US" dirty="0"/>
              <a:t>It usually uses popular Asian Curry Powders – S&amp;B Curry being the most popular, and the one you should use.</a:t>
            </a:r>
          </a:p>
          <a:p>
            <a:r>
              <a:rPr lang="en-US" dirty="0"/>
              <a:t>It often involves a lot of different ingredients to get it “just right.”</a:t>
            </a:r>
          </a:p>
          <a:p>
            <a:r>
              <a:rPr lang="en-US" dirty="0"/>
              <a:t>It usually involves making a roux (butter, flower, and spices cooked together) to thicken broth.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Basic Japanese Curry</a:t>
            </a:r>
          </a:p>
        </p:txBody>
      </p:sp>
      <p:sp>
        <p:nvSpPr>
          <p:cNvPr id="4" name="Subtitle 3"/>
          <p:cNvSpPr>
            <a:spLocks noGrp="1"/>
          </p:cNvSpPr>
          <p:nvPr>
            <p:ph type="subTitle" idx="1"/>
          </p:nvPr>
        </p:nvSpPr>
        <p:spPr/>
        <p:txBody>
          <a:bodyPr/>
          <a:lstStyle/>
          <a:p>
            <a:r>
              <a:rPr lang="en-US" dirty="0"/>
              <a:t>Starting with the basics</a:t>
            </a:r>
          </a:p>
        </p:txBody>
      </p:sp>
      <p:pic>
        <p:nvPicPr>
          <p:cNvPr id="6" name="Picture 5"/>
          <p:cNvPicPr>
            <a:picLocks noChangeAspect="1"/>
          </p:cNvPicPr>
          <p:nvPr/>
        </p:nvPicPr>
        <p:blipFill>
          <a:blip r:embed="rId2"/>
          <a:stretch>
            <a:fillRect/>
          </a:stretch>
        </p:blipFill>
        <p:spPr>
          <a:xfrm>
            <a:off x="2493433" y="564444"/>
            <a:ext cx="3743522" cy="26528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There Are Two “Basic Japanese Curries”</a:t>
            </a:r>
          </a:p>
        </p:txBody>
      </p:sp>
      <p:sp>
        <p:nvSpPr>
          <p:cNvPr id="6" name="Content Placeholder 5"/>
          <p:cNvSpPr>
            <a:spLocks noGrp="1"/>
          </p:cNvSpPr>
          <p:nvPr>
            <p:ph idx="1"/>
          </p:nvPr>
        </p:nvSpPr>
        <p:spPr/>
        <p:txBody>
          <a:bodyPr>
            <a:normAutofit/>
          </a:bodyPr>
          <a:lstStyle/>
          <a:p>
            <a:pPr>
              <a:buNone/>
            </a:pPr>
            <a:r>
              <a:rPr lang="en-US" dirty="0"/>
              <a:t>The most popular form involves using roux:</a:t>
            </a:r>
          </a:p>
          <a:p>
            <a:r>
              <a:rPr lang="en-US" dirty="0"/>
              <a:t>Melt butter or equivalent in a pan.</a:t>
            </a:r>
          </a:p>
          <a:p>
            <a:r>
              <a:rPr lang="en-US" dirty="0"/>
              <a:t>Add flour and curry powder.  Mix.</a:t>
            </a:r>
          </a:p>
          <a:p>
            <a:r>
              <a:rPr lang="en-US" dirty="0"/>
              <a:t>Cook it until brown and a bit crumbly on low heat.</a:t>
            </a:r>
          </a:p>
          <a:p>
            <a:r>
              <a:rPr lang="en-US" dirty="0"/>
              <a:t>Add to whatever broth you have.</a:t>
            </a:r>
          </a:p>
          <a:p>
            <a:r>
              <a:rPr lang="en-US" dirty="0"/>
              <a:t>Simmer until thick, stir with a </a:t>
            </a:r>
            <a:r>
              <a:rPr lang="en-US" dirty="0" err="1"/>
              <a:t>wisk</a:t>
            </a:r>
            <a:r>
              <a:rPr lang="en-US" dirty="0"/>
              <a:t> to break up the roux.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Other Faster Method</a:t>
            </a:r>
          </a:p>
        </p:txBody>
      </p:sp>
      <p:sp>
        <p:nvSpPr>
          <p:cNvPr id="3" name="Content Placeholder 2"/>
          <p:cNvSpPr>
            <a:spLocks noGrp="1"/>
          </p:cNvSpPr>
          <p:nvPr>
            <p:ph idx="1"/>
          </p:nvPr>
        </p:nvSpPr>
        <p:spPr/>
        <p:txBody>
          <a:bodyPr/>
          <a:lstStyle/>
          <a:p>
            <a:r>
              <a:rPr lang="en-US" dirty="0"/>
              <a:t>Dump curry powder into broth.</a:t>
            </a:r>
          </a:p>
          <a:p>
            <a:r>
              <a:rPr lang="en-US" dirty="0"/>
              <a:t>Use a thickening agent.</a:t>
            </a:r>
          </a:p>
          <a:p>
            <a:pPr lvl="1"/>
            <a:r>
              <a:rPr lang="en-US" dirty="0"/>
              <a:t>Cornstarch – stir some into a cup of cold broth, then add it to the boiling mixture.  Fair warning, if you freeze it, it reheats as more of a gel.</a:t>
            </a:r>
          </a:p>
          <a:p>
            <a:pPr lvl="1"/>
            <a:r>
              <a:rPr lang="en-US" dirty="0"/>
              <a:t>Arrowroot – stir some into a cup of cold broth, bring the rest of the broth to a boil, remove and when it stops bubbling, add the mix and stir.</a:t>
            </a:r>
          </a:p>
          <a:p>
            <a:r>
              <a:rPr lang="en-US" dirty="0"/>
              <a:t>This method has a less rich taste – cooking the roux adds flavor.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Nope that’s not it!</a:t>
            </a:r>
          </a:p>
        </p:txBody>
      </p:sp>
      <p:sp>
        <p:nvSpPr>
          <p:cNvPr id="3" name="Content Placeholder 2"/>
          <p:cNvSpPr>
            <a:spLocks noGrp="1"/>
          </p:cNvSpPr>
          <p:nvPr>
            <p:ph idx="1"/>
          </p:nvPr>
        </p:nvSpPr>
        <p:spPr/>
        <p:txBody>
          <a:bodyPr/>
          <a:lstStyle/>
          <a:p>
            <a:r>
              <a:rPr lang="en-US" dirty="0"/>
              <a:t>These are basic recipes. Starters.</a:t>
            </a:r>
          </a:p>
          <a:p>
            <a:r>
              <a:rPr lang="en-US" dirty="0"/>
              <a:t>Most Japanese curry involves more ingredients and is more complex.</a:t>
            </a:r>
          </a:p>
          <a:p>
            <a:r>
              <a:rPr lang="en-US" dirty="0"/>
              <a:t>Remember how I said everyone had their own version? This is when it gets crazy . .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Japanese Curry: The Real Deal</a:t>
            </a:r>
          </a:p>
        </p:txBody>
      </p:sp>
      <p:sp>
        <p:nvSpPr>
          <p:cNvPr id="5" name="Subtitle 4"/>
          <p:cNvSpPr>
            <a:spLocks noGrp="1"/>
          </p:cNvSpPr>
          <p:nvPr>
            <p:ph type="subTitle" idx="1"/>
          </p:nvPr>
        </p:nvSpPr>
        <p:spPr/>
        <p:txBody>
          <a:bodyPr/>
          <a:lstStyle/>
          <a:p>
            <a:r>
              <a:rPr lang="en-US" dirty="0"/>
              <a:t>Personalized, tasty, and at times totally crazy.</a:t>
            </a:r>
          </a:p>
        </p:txBody>
      </p:sp>
      <p:pic>
        <p:nvPicPr>
          <p:cNvPr id="7" name="Picture 6"/>
          <p:cNvPicPr>
            <a:picLocks noChangeAspect="1"/>
          </p:cNvPicPr>
          <p:nvPr/>
        </p:nvPicPr>
        <p:blipFill>
          <a:blip r:embed="rId2"/>
          <a:stretch>
            <a:fillRect/>
          </a:stretch>
        </p:blipFill>
        <p:spPr>
          <a:xfrm>
            <a:off x="2723445" y="536222"/>
            <a:ext cx="3874967" cy="2906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“Real” Japanese Curry</a:t>
            </a:r>
          </a:p>
        </p:txBody>
      </p:sp>
      <p:sp>
        <p:nvSpPr>
          <p:cNvPr id="6" name="Content Placeholder 5"/>
          <p:cNvSpPr>
            <a:spLocks noGrp="1"/>
          </p:cNvSpPr>
          <p:nvPr>
            <p:ph idx="1"/>
          </p:nvPr>
        </p:nvSpPr>
        <p:spPr/>
        <p:txBody>
          <a:bodyPr/>
          <a:lstStyle/>
          <a:p>
            <a:r>
              <a:rPr lang="en-US" dirty="0"/>
              <a:t>Almost all Japanese curry, from store-bought to personal, adds more ingredients to create richer tastes.</a:t>
            </a:r>
          </a:p>
          <a:p>
            <a:r>
              <a:rPr lang="en-US" dirty="0"/>
              <a:t>Ingredients can be divided by those that go in the roux, those that go in the broth – and those that substitute for them</a:t>
            </a:r>
          </a:p>
          <a:p>
            <a:r>
              <a:rPr lang="en-US" dirty="0"/>
              <a:t>A general rule is that unless it’s a lot of liquid, making a roux-based curry means new ingredients should start in the roux.  It helps the flavors blend.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Go In The Roux</a:t>
            </a:r>
          </a:p>
        </p:txBody>
      </p:sp>
      <p:sp>
        <p:nvSpPr>
          <p:cNvPr id="3" name="Content Placeholder 2"/>
          <p:cNvSpPr>
            <a:spLocks noGrp="1"/>
          </p:cNvSpPr>
          <p:nvPr>
            <p:ph idx="1"/>
          </p:nvPr>
        </p:nvSpPr>
        <p:spPr/>
        <p:txBody>
          <a:bodyPr>
            <a:normAutofit lnSpcReduction="10000"/>
          </a:bodyPr>
          <a:lstStyle/>
          <a:p>
            <a:pPr>
              <a:buNone/>
            </a:pPr>
            <a:r>
              <a:rPr lang="en-US" dirty="0"/>
              <a:t>Common additions include:</a:t>
            </a:r>
          </a:p>
          <a:p>
            <a:r>
              <a:rPr lang="en-US" dirty="0"/>
              <a:t>Soy sauce or Worcestershire sauce</a:t>
            </a:r>
          </a:p>
          <a:p>
            <a:r>
              <a:rPr lang="en-US" dirty="0"/>
              <a:t>Tomato paste or catsup.</a:t>
            </a:r>
          </a:p>
          <a:p>
            <a:r>
              <a:rPr lang="en-US" dirty="0"/>
              <a:t>Garlic (very popular)</a:t>
            </a:r>
          </a:p>
          <a:p>
            <a:r>
              <a:rPr lang="en-US" dirty="0"/>
              <a:t>Red pepper and black pepper</a:t>
            </a:r>
          </a:p>
          <a:p>
            <a:r>
              <a:rPr lang="en-US" dirty="0"/>
              <a:t>Fruits, jellies, and other mixtures.</a:t>
            </a:r>
          </a:p>
          <a:p>
            <a:r>
              <a:rPr lang="en-US" dirty="0"/>
              <a:t>Sometimes roux is made with caramelized onions.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In The Broth</a:t>
            </a:r>
          </a:p>
        </p:txBody>
      </p:sp>
      <p:sp>
        <p:nvSpPr>
          <p:cNvPr id="3" name="Content Placeholder 2"/>
          <p:cNvSpPr>
            <a:spLocks noGrp="1"/>
          </p:cNvSpPr>
          <p:nvPr>
            <p:ph idx="1"/>
          </p:nvPr>
        </p:nvSpPr>
        <p:spPr/>
        <p:txBody>
          <a:bodyPr>
            <a:normAutofit fontScale="92500" lnSpcReduction="20000"/>
          </a:bodyPr>
          <a:lstStyle/>
          <a:p>
            <a:pPr>
              <a:buNone/>
            </a:pPr>
            <a:r>
              <a:rPr lang="en-US" dirty="0"/>
              <a:t>Common additions include:</a:t>
            </a:r>
          </a:p>
          <a:p>
            <a:r>
              <a:rPr lang="en-US" dirty="0"/>
              <a:t>Fruits, jellies, or juices.</a:t>
            </a:r>
          </a:p>
          <a:p>
            <a:r>
              <a:rPr lang="en-US" dirty="0"/>
              <a:t>Wine (especially red wine)</a:t>
            </a:r>
          </a:p>
          <a:p>
            <a:r>
              <a:rPr lang="en-US" dirty="0"/>
              <a:t>Spices.</a:t>
            </a:r>
          </a:p>
          <a:p>
            <a:r>
              <a:rPr lang="en-US" dirty="0"/>
              <a:t>Cream.</a:t>
            </a:r>
          </a:p>
          <a:p>
            <a:r>
              <a:rPr lang="en-US" dirty="0"/>
              <a:t>Coconut milk.</a:t>
            </a:r>
          </a:p>
          <a:p>
            <a:r>
              <a:rPr lang="en-US" dirty="0"/>
              <a:t>Sometimes the broth is replaced with other things, like Daishi broth.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 there’s more!</a:t>
            </a:r>
          </a:p>
        </p:txBody>
      </p:sp>
      <p:sp>
        <p:nvSpPr>
          <p:cNvPr id="3" name="Content Placeholder 2"/>
          <p:cNvSpPr>
            <a:spLocks noGrp="1"/>
          </p:cNvSpPr>
          <p:nvPr>
            <p:ph idx="1"/>
          </p:nvPr>
        </p:nvSpPr>
        <p:spPr/>
        <p:txBody>
          <a:bodyPr/>
          <a:lstStyle/>
          <a:p>
            <a:pPr>
              <a:buNone/>
            </a:pPr>
            <a:r>
              <a:rPr lang="en-US" dirty="0"/>
              <a:t>People often add more unusual ingredients for richer flavors:</a:t>
            </a:r>
          </a:p>
          <a:p>
            <a:r>
              <a:rPr lang="en-US" dirty="0"/>
              <a:t>Coffee (popular in some Navy Curries)</a:t>
            </a:r>
          </a:p>
          <a:p>
            <a:r>
              <a:rPr lang="en-US" dirty="0"/>
              <a:t>Cheese</a:t>
            </a:r>
          </a:p>
          <a:p>
            <a:r>
              <a:rPr lang="en-US" dirty="0"/>
              <a:t>Other sauces like chutney</a:t>
            </a:r>
          </a:p>
          <a:p>
            <a:r>
              <a:rPr lang="en-US" dirty="0"/>
              <a:t>Brandy, sake, and other powerful fermented beverages.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What’s Going On Here?</a:t>
            </a:r>
          </a:p>
        </p:txBody>
      </p:sp>
      <p:sp>
        <p:nvSpPr>
          <p:cNvPr id="3" name="Content Placeholder 2"/>
          <p:cNvSpPr>
            <a:spLocks noGrp="1"/>
          </p:cNvSpPr>
          <p:nvPr>
            <p:ph idx="1"/>
          </p:nvPr>
        </p:nvSpPr>
        <p:spPr/>
        <p:txBody>
          <a:bodyPr>
            <a:normAutofit/>
          </a:bodyPr>
          <a:lstStyle/>
          <a:p>
            <a:r>
              <a:rPr lang="en-US" dirty="0"/>
              <a:t>We hear about Japanese Curry all the time, we’ve probably even had it.</a:t>
            </a:r>
          </a:p>
          <a:p>
            <a:r>
              <a:rPr lang="en-US" dirty="0"/>
              <a:t>We’d like to make it, of course, and maybe do more than those store-bought sodium bombs.</a:t>
            </a:r>
          </a:p>
          <a:p>
            <a:r>
              <a:rPr lang="en-US" dirty="0"/>
              <a:t>So we’re going to learn about Japanese Curry, why it’s popular, its history, it’s place in pop culture, and of course how to make 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All Personal</a:t>
            </a:r>
          </a:p>
        </p:txBody>
      </p:sp>
      <p:sp>
        <p:nvSpPr>
          <p:cNvPr id="3" name="Content Placeholder 2"/>
          <p:cNvSpPr>
            <a:spLocks noGrp="1"/>
          </p:cNvSpPr>
          <p:nvPr>
            <p:ph idx="1"/>
          </p:nvPr>
        </p:nvSpPr>
        <p:spPr/>
        <p:txBody>
          <a:bodyPr>
            <a:normAutofit/>
          </a:bodyPr>
          <a:lstStyle/>
          <a:p>
            <a:r>
              <a:rPr lang="en-US" dirty="0"/>
              <a:t>If you’re going to learn to make your own Japanese Curry, there’s going to be a lot of experimentation involved.</a:t>
            </a:r>
          </a:p>
          <a:p>
            <a:r>
              <a:rPr lang="en-US" dirty="0"/>
              <a:t>My version took about 18 months to make, cooking it once a month, and I still tweak it.</a:t>
            </a:r>
          </a:p>
          <a:p>
            <a:r>
              <a:rPr lang="en-US" dirty="0"/>
              <a:t>I even invented a second version years later to make one that was fast and high protein.</a:t>
            </a:r>
          </a:p>
          <a:p>
            <a:r>
              <a:rPr lang="en-US" dirty="0"/>
              <a:t>I learned a lot  a lot doing this and so can you!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Steve’s Curry Recipe – The First!</a:t>
            </a:r>
          </a:p>
        </p:txBody>
      </p:sp>
      <p:sp>
        <p:nvSpPr>
          <p:cNvPr id="5" name="Subtitle 4"/>
          <p:cNvSpPr>
            <a:spLocks noGrp="1"/>
          </p:cNvSpPr>
          <p:nvPr>
            <p:ph type="subTitle" idx="1"/>
          </p:nvPr>
        </p:nvSpPr>
        <p:spPr/>
        <p:txBody>
          <a:bodyPr/>
          <a:lstStyle/>
          <a:p>
            <a:r>
              <a:rPr lang="en-US" dirty="0"/>
              <a:t>Obsession in a delicious saucy form</a:t>
            </a:r>
          </a:p>
        </p:txBody>
      </p:sp>
      <p:pic>
        <p:nvPicPr>
          <p:cNvPr id="7" name="Picture 6"/>
          <p:cNvPicPr>
            <a:picLocks noChangeAspect="1"/>
          </p:cNvPicPr>
          <p:nvPr/>
        </p:nvPicPr>
        <p:blipFill>
          <a:blip r:embed="rId2"/>
          <a:stretch>
            <a:fillRect/>
          </a:stretch>
        </p:blipFill>
        <p:spPr>
          <a:xfrm>
            <a:off x="1919112" y="457906"/>
            <a:ext cx="4868334" cy="27308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Steve’s Healthy Variant</a:t>
            </a:r>
          </a:p>
        </p:txBody>
      </p:sp>
      <p:sp>
        <p:nvSpPr>
          <p:cNvPr id="6" name="Content Placeholder 5"/>
          <p:cNvSpPr>
            <a:spLocks noGrp="1"/>
          </p:cNvSpPr>
          <p:nvPr>
            <p:ph idx="1"/>
          </p:nvPr>
        </p:nvSpPr>
        <p:spPr>
          <a:xfrm>
            <a:off x="900112" y="2038256"/>
            <a:ext cx="7345363" cy="4300423"/>
          </a:xfrm>
        </p:spPr>
        <p:txBody>
          <a:bodyPr>
            <a:normAutofit fontScale="92500" lnSpcReduction="20000"/>
          </a:bodyPr>
          <a:lstStyle/>
          <a:p>
            <a:r>
              <a:rPr lang="en-US" dirty="0"/>
              <a:t>The roux consists of: </a:t>
            </a:r>
          </a:p>
          <a:p>
            <a:pPr lvl="1"/>
            <a:r>
              <a:rPr lang="en-US" dirty="0"/>
              <a:t>2 Tbsp organic, natural peanut butter</a:t>
            </a:r>
          </a:p>
          <a:p>
            <a:pPr lvl="1"/>
            <a:r>
              <a:rPr lang="en-US" dirty="0"/>
              <a:t>¼ cup oat flour</a:t>
            </a:r>
          </a:p>
          <a:p>
            <a:pPr lvl="1"/>
            <a:r>
              <a:rPr lang="en-US" dirty="0"/>
              <a:t>2 Tbsp curry powder</a:t>
            </a:r>
          </a:p>
          <a:p>
            <a:pPr lvl="1"/>
            <a:r>
              <a:rPr lang="en-US" dirty="0"/>
              <a:t>1/8 tsp red pepper powder</a:t>
            </a:r>
          </a:p>
          <a:p>
            <a:pPr lvl="1"/>
            <a:r>
              <a:rPr lang="en-US" dirty="0"/>
              <a:t>1/8 tsp black pepper powder</a:t>
            </a:r>
          </a:p>
          <a:p>
            <a:pPr lvl="1"/>
            <a:r>
              <a:rPr lang="en-US" dirty="0"/>
              <a:t>1 tbsp maple syrup</a:t>
            </a:r>
          </a:p>
          <a:p>
            <a:pPr lvl="1"/>
            <a:r>
              <a:rPr lang="en-US" dirty="0"/>
              <a:t>3 Tbsp tomato paste (about 2.5 oz)</a:t>
            </a:r>
          </a:p>
          <a:p>
            <a:pPr lvl="1"/>
            <a:r>
              <a:rPr lang="en-US" dirty="0"/>
              <a:t>2 Tbsp soy sauce (low sodium)</a:t>
            </a:r>
          </a:p>
          <a:p>
            <a:pPr lvl="1"/>
            <a:r>
              <a:rPr lang="en-US" dirty="0"/>
              <a:t>2 Tbsp crushed garlic (6 cloves)</a:t>
            </a:r>
          </a:p>
          <a:p>
            <a:pPr lvl="1"/>
            <a:r>
              <a:rPr lang="en-US" dirty="0"/>
              <a:t>2 ¼ tsp cocoa powder</a:t>
            </a:r>
          </a:p>
          <a:p>
            <a:r>
              <a:rPr lang="en-US" dirty="0"/>
              <a:t>For broth you’ll need:</a:t>
            </a:r>
          </a:p>
          <a:p>
            <a:pPr lvl="1"/>
            <a:r>
              <a:rPr lang="en-US" dirty="0"/>
              <a:t>2 2/3 cups vegetable broth (home-made or low sodium)</a:t>
            </a:r>
          </a:p>
          <a:p>
            <a:pPr lvl="1"/>
            <a:r>
              <a:rPr lang="en-US" dirty="0"/>
              <a:t>1/3 cup red wine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The Roux</a:t>
            </a:r>
          </a:p>
        </p:txBody>
      </p:sp>
      <p:sp>
        <p:nvSpPr>
          <p:cNvPr id="3" name="Content Placeholder 2"/>
          <p:cNvSpPr>
            <a:spLocks noGrp="1"/>
          </p:cNvSpPr>
          <p:nvPr>
            <p:ph idx="1"/>
          </p:nvPr>
        </p:nvSpPr>
        <p:spPr/>
        <p:txBody>
          <a:bodyPr>
            <a:normAutofit/>
          </a:bodyPr>
          <a:lstStyle/>
          <a:p>
            <a:r>
              <a:rPr lang="en-US" dirty="0"/>
              <a:t>Mix all of the above ingredients into a mass in an iron pot or a reliable no-stick one.</a:t>
            </a:r>
          </a:p>
          <a:p>
            <a:r>
              <a:rPr lang="en-US" dirty="0"/>
              <a:t>Cook on low heat, constantly scraping the sides.  Flatten the roux, let it brown, scrape, repeat.</a:t>
            </a:r>
          </a:p>
          <a:p>
            <a:r>
              <a:rPr lang="en-US" dirty="0"/>
              <a:t>You want it to gradually turn a darker brown and gets a bit crumbly.  This is sometimes called “The fox.”</a:t>
            </a:r>
          </a:p>
          <a:p>
            <a:r>
              <a:rPr lang="en-US" dirty="0"/>
              <a:t>It’ll be sticky (due to the peanut butter) but after awhile that decreases.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Closer Look: Roux, Starting</a:t>
            </a:r>
          </a:p>
        </p:txBody>
      </p:sp>
      <p:pic>
        <p:nvPicPr>
          <p:cNvPr id="9" name="Picture 8"/>
          <p:cNvPicPr>
            <a:picLocks noChangeAspect="1"/>
          </p:cNvPicPr>
          <p:nvPr/>
        </p:nvPicPr>
        <p:blipFill>
          <a:blip r:embed="rId2"/>
          <a:stretch>
            <a:fillRect/>
          </a:stretch>
        </p:blipFill>
        <p:spPr>
          <a:xfrm>
            <a:off x="664033" y="1789627"/>
            <a:ext cx="8041514" cy="45246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Closer Look: Roux, Browning</a:t>
            </a:r>
          </a:p>
        </p:txBody>
      </p:sp>
      <p:pic>
        <p:nvPicPr>
          <p:cNvPr id="4" name="Picture 3"/>
          <p:cNvPicPr>
            <a:picLocks noChangeAspect="1"/>
          </p:cNvPicPr>
          <p:nvPr/>
        </p:nvPicPr>
        <p:blipFill>
          <a:blip r:embed="rId2"/>
          <a:stretch>
            <a:fillRect/>
          </a:stretch>
        </p:blipFill>
        <p:spPr>
          <a:xfrm>
            <a:off x="900113" y="2112892"/>
            <a:ext cx="7419746" cy="417360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Closer Look: Roux, Ready!</a:t>
            </a:r>
          </a:p>
        </p:txBody>
      </p:sp>
      <p:sp>
        <p:nvSpPr>
          <p:cNvPr id="3" name="Content Placeholder 2"/>
          <p:cNvSpPr>
            <a:spLocks noGrp="1"/>
          </p:cNvSpPr>
          <p:nvPr>
            <p:ph idx="1"/>
          </p:nvPr>
        </p:nvSpPr>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1114424" y="2279204"/>
            <a:ext cx="7088222" cy="39871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The Broth!</a:t>
            </a:r>
          </a:p>
        </p:txBody>
      </p:sp>
      <p:sp>
        <p:nvSpPr>
          <p:cNvPr id="3" name="Content Placeholder 2"/>
          <p:cNvSpPr>
            <a:spLocks noGrp="1"/>
          </p:cNvSpPr>
          <p:nvPr>
            <p:ph idx="1"/>
          </p:nvPr>
        </p:nvSpPr>
        <p:spPr/>
        <p:txBody>
          <a:bodyPr>
            <a:normAutofit/>
          </a:bodyPr>
          <a:lstStyle/>
          <a:p>
            <a:r>
              <a:rPr lang="en-US" dirty="0"/>
              <a:t>Then add 2 2/3 cups vegetable broth – I make my own.  If you use broth with lots of salt in it you may want to remove one of the tablespoons of soy sauce.</a:t>
            </a:r>
          </a:p>
          <a:p>
            <a:r>
              <a:rPr lang="en-US" dirty="0"/>
              <a:t>Add 1/3 cup red wine along with the broth.</a:t>
            </a:r>
          </a:p>
          <a:p>
            <a:r>
              <a:rPr lang="en-US" dirty="0"/>
              <a:t>Turn up heat to a mild boil, stir constantly with a whisk, occasionally scraping the sides.</a:t>
            </a:r>
          </a:p>
          <a:p>
            <a:r>
              <a:rPr lang="en-US" dirty="0"/>
              <a:t>When the bubbles take a bit of effort to burst out, you’re done!  Freeze it or serve!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Closer Look: Starting To Boil</a:t>
            </a:r>
          </a:p>
        </p:txBody>
      </p:sp>
      <p:sp>
        <p:nvSpPr>
          <p:cNvPr id="3" name="Content Placeholder 2"/>
          <p:cNvSpPr>
            <a:spLocks noGrp="1"/>
          </p:cNvSpPr>
          <p:nvPr>
            <p:ph idx="1"/>
          </p:nvPr>
        </p:nvSpPr>
        <p:spPr>
          <a:xfrm>
            <a:off x="900112" y="4534411"/>
            <a:ext cx="7345363" cy="1531110"/>
          </a:xfrm>
        </p:spPr>
        <p:txBody>
          <a:bodyPr>
            <a:normAutofit/>
          </a:bodyPr>
          <a:lstStyle/>
          <a:p>
            <a:endParaRPr lang="en-US" dirty="0"/>
          </a:p>
        </p:txBody>
      </p:sp>
      <p:pic>
        <p:nvPicPr>
          <p:cNvPr id="6" name="Picture 5"/>
          <p:cNvPicPr>
            <a:picLocks noChangeAspect="1"/>
          </p:cNvPicPr>
          <p:nvPr/>
        </p:nvPicPr>
        <p:blipFill>
          <a:blip r:embed="rId2"/>
          <a:stretch>
            <a:fillRect/>
          </a:stretch>
        </p:blipFill>
        <p:spPr>
          <a:xfrm>
            <a:off x="1111752" y="2408014"/>
            <a:ext cx="6895084" cy="387848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Closer Look: Curry Ready!</a:t>
            </a:r>
          </a:p>
        </p:txBody>
      </p:sp>
      <p:sp>
        <p:nvSpPr>
          <p:cNvPr id="3" name="Content Placeholder 2"/>
          <p:cNvSpPr>
            <a:spLocks noGrp="1"/>
          </p:cNvSpPr>
          <p:nvPr>
            <p:ph idx="1"/>
          </p:nvPr>
        </p:nvSpPr>
        <p:spPr>
          <a:xfrm>
            <a:off x="900112" y="4534411"/>
            <a:ext cx="7345363" cy="1531110"/>
          </a:xfrm>
        </p:spPr>
        <p:txBody>
          <a:bodyPr>
            <a:normAutofit/>
          </a:bodyPr>
          <a:lstStyle/>
          <a:p>
            <a:endParaRPr lang="en-US" dirty="0"/>
          </a:p>
        </p:txBody>
      </p:sp>
      <p:pic>
        <p:nvPicPr>
          <p:cNvPr id="6" name="Picture 5"/>
          <p:cNvPicPr>
            <a:picLocks noChangeAspect="1"/>
          </p:cNvPicPr>
          <p:nvPr/>
        </p:nvPicPr>
        <p:blipFill>
          <a:blip r:embed="rId2"/>
          <a:stretch>
            <a:fillRect/>
          </a:stretch>
        </p:blipFill>
        <p:spPr>
          <a:xfrm>
            <a:off x="900112" y="2470021"/>
            <a:ext cx="7340052" cy="41287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Whom Am I And Why Am I Doing This?</a:t>
            </a:r>
          </a:p>
        </p:txBody>
      </p:sp>
      <p:sp>
        <p:nvSpPr>
          <p:cNvPr id="3" name="Content Placeholder 2"/>
          <p:cNvSpPr>
            <a:spLocks noGrp="1"/>
          </p:cNvSpPr>
          <p:nvPr>
            <p:ph idx="1"/>
          </p:nvPr>
        </p:nvSpPr>
        <p:spPr/>
        <p:txBody>
          <a:bodyPr>
            <a:normAutofit/>
          </a:bodyPr>
          <a:lstStyle/>
          <a:p>
            <a:r>
              <a:rPr lang="en-US" dirty="0"/>
              <a:t>I’m Steven Savage, an IT Program Manager who also writes and blogs on geek careers, creativity, and citizenship at </a:t>
            </a:r>
            <a:r>
              <a:rPr lang="en-US" dirty="0" err="1"/>
              <a:t>StevenSavage.com</a:t>
            </a:r>
            <a:r>
              <a:rPr lang="en-US" dirty="0"/>
              <a:t>, </a:t>
            </a:r>
            <a:r>
              <a:rPr lang="en-US" dirty="0" err="1"/>
              <a:t>Informotron.com</a:t>
            </a:r>
            <a:r>
              <a:rPr lang="en-US" dirty="0"/>
              <a:t>, and </a:t>
            </a:r>
            <a:r>
              <a:rPr lang="en-US" dirty="0" err="1"/>
              <a:t>SeventhSanctum.com</a:t>
            </a:r>
            <a:endParaRPr lang="en-US" dirty="0"/>
          </a:p>
          <a:p>
            <a:r>
              <a:rPr lang="en-US" dirty="0"/>
              <a:t>In 2012 I realized I liked Japanese Curry and should learn to make my own. Since then I’ve been experimenting with different versions.</a:t>
            </a:r>
          </a:p>
          <a:p>
            <a:r>
              <a:rPr lang="en-US" dirty="0"/>
              <a:t>I love sharing cooking.  I love curry.  So I’m talking about it!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Recipe Works</a:t>
            </a:r>
          </a:p>
        </p:txBody>
      </p:sp>
      <p:sp>
        <p:nvSpPr>
          <p:cNvPr id="3" name="Content Placeholder 2"/>
          <p:cNvSpPr>
            <a:spLocks noGrp="1"/>
          </p:cNvSpPr>
          <p:nvPr>
            <p:ph idx="1"/>
          </p:nvPr>
        </p:nvSpPr>
        <p:spPr/>
        <p:txBody>
          <a:bodyPr>
            <a:normAutofit fontScale="92500" lnSpcReduction="10000"/>
          </a:bodyPr>
          <a:lstStyle/>
          <a:p>
            <a:r>
              <a:rPr lang="en-US" dirty="0"/>
              <a:t>The recipe is a combination of many recipes and experimentation.  It’s actually very traditional.</a:t>
            </a:r>
          </a:p>
          <a:p>
            <a:r>
              <a:rPr lang="en-US" dirty="0"/>
              <a:t>The soy sauce and tomato paste add savory flavors</a:t>
            </a:r>
          </a:p>
          <a:p>
            <a:r>
              <a:rPr lang="en-US" dirty="0"/>
              <a:t>The peppers add some heat.</a:t>
            </a:r>
          </a:p>
          <a:p>
            <a:r>
              <a:rPr lang="en-US" dirty="0"/>
              <a:t>Maple syrup, peanut butter, and wine add sweetness.</a:t>
            </a:r>
          </a:p>
          <a:p>
            <a:r>
              <a:rPr lang="en-US" dirty="0"/>
              <a:t>Cocoa powder adds a deep earthy taste.</a:t>
            </a:r>
          </a:p>
          <a:p>
            <a:r>
              <a:rPr lang="en-US" dirty="0"/>
              <a:t>Peanut butter blends the flavors – while being healthier than the alternatives – and adds oil for frying.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And Time</a:t>
            </a:r>
          </a:p>
        </p:txBody>
      </p:sp>
      <p:sp>
        <p:nvSpPr>
          <p:cNvPr id="3" name="Content Placeholder 2"/>
          <p:cNvSpPr>
            <a:spLocks noGrp="1"/>
          </p:cNvSpPr>
          <p:nvPr>
            <p:ph idx="1"/>
          </p:nvPr>
        </p:nvSpPr>
        <p:spPr/>
        <p:txBody>
          <a:bodyPr/>
          <a:lstStyle/>
          <a:p>
            <a:r>
              <a:rPr lang="en-US" dirty="0"/>
              <a:t>Unfortunately this recipe can take up an hour to make – and the basics yield only 3-4 servings.</a:t>
            </a:r>
          </a:p>
          <a:p>
            <a:r>
              <a:rPr lang="en-US" dirty="0"/>
              <a:t>Fortunately you can scale this up and cook two, three, or even four times this amount with little extra time needed.  I’ve cooked up to twelve servings that that took perhaps 90 minutes.</a:t>
            </a:r>
          </a:p>
          <a:p>
            <a:r>
              <a:rPr lang="en-US" dirty="0"/>
              <a:t>You can also boil vegetables and meat while someone stirs and use that broth – just dump the roux 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Want To Try Fast?</a:t>
            </a:r>
          </a:p>
        </p:txBody>
      </p:sp>
      <p:sp>
        <p:nvSpPr>
          <p:cNvPr id="3" name="Content Placeholder 2"/>
          <p:cNvSpPr>
            <a:spLocks noGrp="1"/>
          </p:cNvSpPr>
          <p:nvPr>
            <p:ph idx="1"/>
          </p:nvPr>
        </p:nvSpPr>
        <p:spPr/>
        <p:txBody>
          <a:bodyPr>
            <a:normAutofit fontScale="85000" lnSpcReduction="20000"/>
          </a:bodyPr>
          <a:lstStyle/>
          <a:p>
            <a:r>
              <a:rPr lang="en-US" dirty="0"/>
              <a:t>Set aside ½ cup of broth.</a:t>
            </a:r>
          </a:p>
          <a:p>
            <a:r>
              <a:rPr lang="en-US" dirty="0"/>
              <a:t>Dump all the other ingredients together except the flour – leave that out.</a:t>
            </a:r>
          </a:p>
          <a:p>
            <a:r>
              <a:rPr lang="en-US" dirty="0"/>
              <a:t>Bring to a simmer and cook 20 minutes.</a:t>
            </a:r>
          </a:p>
          <a:p>
            <a:r>
              <a:rPr lang="en-US" dirty="0"/>
              <a:t>Mix the ½ cup broth with 4 Tbsp arrow root.</a:t>
            </a:r>
          </a:p>
          <a:p>
            <a:r>
              <a:rPr lang="en-US" dirty="0"/>
              <a:t>Remove pot from stove.  When it stops bubbling, stir in arrowroot mixture.</a:t>
            </a:r>
          </a:p>
          <a:p>
            <a:r>
              <a:rPr lang="en-US" dirty="0"/>
              <a:t>Serve or package for freezing.</a:t>
            </a:r>
          </a:p>
          <a:p>
            <a:pPr>
              <a:buNone/>
            </a:pPr>
            <a:r>
              <a:rPr lang="en-US" dirty="0"/>
              <a:t>(Note I am still experimenting so this is a theoretical method).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My Next Curry Adventure</a:t>
            </a:r>
          </a:p>
        </p:txBody>
      </p:sp>
      <p:sp>
        <p:nvSpPr>
          <p:cNvPr id="5" name="Subtitle 4"/>
          <p:cNvSpPr>
            <a:spLocks noGrp="1"/>
          </p:cNvSpPr>
          <p:nvPr>
            <p:ph type="subTitle" idx="1"/>
          </p:nvPr>
        </p:nvSpPr>
        <p:spPr/>
        <p:txBody>
          <a:bodyPr/>
          <a:lstStyle/>
          <a:p>
            <a:r>
              <a:rPr lang="en-US" dirty="0"/>
              <a:t>Curry 2: Electric </a:t>
            </a:r>
            <a:r>
              <a:rPr lang="en-US" dirty="0" err="1"/>
              <a:t>Boogaloo</a:t>
            </a:r>
            <a:r>
              <a:rPr lang="en-US" dirty="0"/>
              <a:t>, The Currying</a:t>
            </a:r>
          </a:p>
        </p:txBody>
      </p:sp>
      <p:pic>
        <p:nvPicPr>
          <p:cNvPr id="6" name="Picture 5"/>
          <p:cNvPicPr>
            <a:picLocks noChangeAspect="1"/>
          </p:cNvPicPr>
          <p:nvPr/>
        </p:nvPicPr>
        <p:blipFill>
          <a:blip r:embed="rId2"/>
          <a:stretch>
            <a:fillRect/>
          </a:stretch>
        </p:blipFill>
        <p:spPr>
          <a:xfrm>
            <a:off x="2027531" y="578771"/>
            <a:ext cx="5427321" cy="325073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Steve’s Fast And Full Variant</a:t>
            </a:r>
          </a:p>
        </p:txBody>
      </p:sp>
      <p:sp>
        <p:nvSpPr>
          <p:cNvPr id="6" name="Content Placeholder 5"/>
          <p:cNvSpPr>
            <a:spLocks noGrp="1"/>
          </p:cNvSpPr>
          <p:nvPr>
            <p:ph idx="1"/>
          </p:nvPr>
        </p:nvSpPr>
        <p:spPr>
          <a:xfrm>
            <a:off x="250125" y="2038256"/>
            <a:ext cx="8663687" cy="4300423"/>
          </a:xfrm>
        </p:spPr>
        <p:txBody>
          <a:bodyPr>
            <a:normAutofit fontScale="92500" lnSpcReduction="20000"/>
          </a:bodyPr>
          <a:lstStyle/>
          <a:p>
            <a:pPr lvl="1"/>
            <a:endParaRPr lang="en-US" dirty="0"/>
          </a:p>
          <a:p>
            <a:pPr lvl="1"/>
            <a:r>
              <a:rPr lang="en-US" dirty="0"/>
              <a:t>1 </a:t>
            </a:r>
            <a:r>
              <a:rPr lang="en-US" dirty="0" err="1"/>
              <a:t>Tbsp</a:t>
            </a:r>
            <a:r>
              <a:rPr lang="en-US" dirty="0"/>
              <a:t> onion powder or a dry-sautéed onion.</a:t>
            </a:r>
          </a:p>
          <a:p>
            <a:pPr lvl="1"/>
            <a:r>
              <a:rPr lang="en-US" dirty="0"/>
              <a:t>1 small butternut squash (about 2 pounds unpeeled), peeled, diced.</a:t>
            </a:r>
          </a:p>
          <a:p>
            <a:pPr lvl="1"/>
            <a:r>
              <a:rPr lang="en-US" dirty="0"/>
              <a:t>2 tomatoes, diced.</a:t>
            </a:r>
          </a:p>
          <a:p>
            <a:pPr lvl="1"/>
            <a:r>
              <a:rPr lang="en-US" dirty="0"/>
              <a:t>3 cups cooked garbanzo beans (2 14.5 oz cans)</a:t>
            </a:r>
          </a:p>
          <a:p>
            <a:pPr lvl="1"/>
            <a:r>
              <a:rPr lang="en-US" dirty="0"/>
              <a:t>4 cups low-sodium vegetable stock</a:t>
            </a:r>
          </a:p>
          <a:p>
            <a:pPr lvl="1"/>
            <a:r>
              <a:rPr lang="en-US" dirty="0"/>
              <a:t>2/3 cup red wine (shiraz and zinfandel are good)</a:t>
            </a:r>
          </a:p>
          <a:p>
            <a:pPr lvl="1"/>
            <a:r>
              <a:rPr lang="en-US" dirty="0"/>
              <a:t>4 tablespoons curry powder.</a:t>
            </a:r>
          </a:p>
          <a:p>
            <a:pPr lvl="1"/>
            <a:r>
              <a:rPr lang="en-US" dirty="0"/>
              <a:t>1/4 tsp cayenne pepper</a:t>
            </a:r>
          </a:p>
          <a:p>
            <a:pPr lvl="1"/>
            <a:r>
              <a:rPr lang="en-US" dirty="0"/>
              <a:t>1/4 tsp black pepper</a:t>
            </a:r>
          </a:p>
          <a:p>
            <a:pPr lvl="1"/>
            <a:r>
              <a:rPr lang="en-US" dirty="0"/>
              <a:t>1 tbsp maple syrup</a:t>
            </a:r>
          </a:p>
          <a:p>
            <a:pPr lvl="1"/>
            <a:r>
              <a:rPr lang="en-US" dirty="0"/>
              <a:t>4  tablespoons soy sauce</a:t>
            </a:r>
          </a:p>
          <a:p>
            <a:pPr lvl="1"/>
            <a:r>
              <a:rPr lang="en-US" dirty="0"/>
              <a:t>4 Tbsp crushed garlic</a:t>
            </a:r>
          </a:p>
          <a:p>
            <a:pPr lvl="1"/>
            <a:r>
              <a:rPr lang="en-US" dirty="0"/>
              <a:t>4 1/2 tsp cocoa powder</a:t>
            </a:r>
          </a:p>
          <a:p>
            <a:pPr lvl="1"/>
            <a:r>
              <a:rPr lang="en-US" dirty="0"/>
              <a:t>4 Tbsp peanut butter</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Prepare This</a:t>
            </a:r>
          </a:p>
        </p:txBody>
      </p:sp>
      <p:sp>
        <p:nvSpPr>
          <p:cNvPr id="3" name="Content Placeholder 2"/>
          <p:cNvSpPr>
            <a:spLocks noGrp="1"/>
          </p:cNvSpPr>
          <p:nvPr>
            <p:ph idx="1"/>
          </p:nvPr>
        </p:nvSpPr>
        <p:spPr/>
        <p:txBody>
          <a:bodyPr>
            <a:normAutofit/>
          </a:bodyPr>
          <a:lstStyle/>
          <a:p>
            <a:r>
              <a:rPr lang="en-US" dirty="0"/>
              <a:t>Put everything in a pot.  If using an onion, sauté it first, then add everything else.</a:t>
            </a:r>
          </a:p>
          <a:p>
            <a:r>
              <a:rPr lang="en-US" dirty="0"/>
              <a:t>Bring to a boil while stirring.</a:t>
            </a:r>
          </a:p>
          <a:p>
            <a:r>
              <a:rPr lang="en-US" dirty="0"/>
              <a:t>When the squash is very soft, mash it all with a potato masher.</a:t>
            </a:r>
          </a:p>
          <a:p>
            <a:r>
              <a:rPr lang="en-US" dirty="0"/>
              <a:t>Then blend it all together with an immersion blender, or let it cool and use a regular one.</a:t>
            </a:r>
          </a:p>
          <a:p>
            <a:r>
              <a:rPr lang="en-US" dirty="0"/>
              <a:t>Makes 6-8 servings.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This Works</a:t>
            </a:r>
          </a:p>
        </p:txBody>
      </p:sp>
      <p:sp>
        <p:nvSpPr>
          <p:cNvPr id="3" name="Content Placeholder 2"/>
          <p:cNvSpPr>
            <a:spLocks noGrp="1"/>
          </p:cNvSpPr>
          <p:nvPr>
            <p:ph idx="1"/>
          </p:nvPr>
        </p:nvSpPr>
        <p:spPr/>
        <p:txBody>
          <a:bodyPr>
            <a:normAutofit/>
          </a:bodyPr>
          <a:lstStyle/>
          <a:p>
            <a:r>
              <a:rPr lang="en-US" dirty="0"/>
              <a:t>Beans add protein and filling fiber.</a:t>
            </a:r>
          </a:p>
          <a:p>
            <a:r>
              <a:rPr lang="en-US" dirty="0"/>
              <a:t>Squash, tomatoes, and beans give it body.</a:t>
            </a:r>
          </a:p>
          <a:p>
            <a:r>
              <a:rPr lang="en-US" dirty="0"/>
              <a:t>The soy sauce and tomatoes add savory flavors</a:t>
            </a:r>
          </a:p>
          <a:p>
            <a:r>
              <a:rPr lang="en-US" dirty="0"/>
              <a:t>Squash, maple syrup, wine, and peanut butter add sweetness.</a:t>
            </a:r>
          </a:p>
          <a:p>
            <a:r>
              <a:rPr lang="en-US" dirty="0"/>
              <a:t>Peanut butter blends the diverse flavors again.</a:t>
            </a:r>
          </a:p>
          <a:p>
            <a:r>
              <a:rPr lang="en-US" dirty="0"/>
              <a:t>Cocoa powder adds a deep earthy taste.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This Version</a:t>
            </a:r>
          </a:p>
        </p:txBody>
      </p:sp>
      <p:sp>
        <p:nvSpPr>
          <p:cNvPr id="3" name="Content Placeholder 2"/>
          <p:cNvSpPr>
            <a:spLocks noGrp="1"/>
          </p:cNvSpPr>
          <p:nvPr>
            <p:ph idx="1"/>
          </p:nvPr>
        </p:nvSpPr>
        <p:spPr/>
        <p:txBody>
          <a:bodyPr>
            <a:normAutofit/>
          </a:bodyPr>
          <a:lstStyle/>
          <a:p>
            <a:r>
              <a:rPr lang="en-US" dirty="0"/>
              <a:t>This was inspired by a thick Indian curry that I had at work, where it and some greens on rice made a meal.</a:t>
            </a:r>
          </a:p>
          <a:p>
            <a:r>
              <a:rPr lang="en-US" dirty="0"/>
              <a:t>I decided to make a “high protein” version to act as a protein serving as well as a curry.</a:t>
            </a:r>
          </a:p>
          <a:p>
            <a:r>
              <a:rPr lang="en-US" dirty="0"/>
              <a:t>It came together when I took inspiration from other experiments and Japanese curries that use pureed fruit.</a:t>
            </a:r>
          </a:p>
          <a:p>
            <a:r>
              <a:rPr lang="en-US" dirty="0"/>
              <a:t>It tastes a lot like my regular version, but is a bit thicker.</a:t>
            </a:r>
          </a:p>
          <a:p>
            <a:r>
              <a:rPr lang="en-US" dirty="0"/>
              <a:t>Careful reheating it, you can overcook 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Making Your Own</a:t>
            </a:r>
          </a:p>
        </p:txBody>
      </p:sp>
      <p:sp>
        <p:nvSpPr>
          <p:cNvPr id="5" name="Subtitle 4"/>
          <p:cNvSpPr>
            <a:spLocks noGrp="1"/>
          </p:cNvSpPr>
          <p:nvPr>
            <p:ph type="subTitle" idx="1"/>
          </p:nvPr>
        </p:nvSpPr>
        <p:spPr/>
        <p:txBody>
          <a:bodyPr/>
          <a:lstStyle/>
          <a:p>
            <a:r>
              <a:rPr lang="en-US" dirty="0"/>
              <a:t>No One Can Stop Curry Lord.</a:t>
            </a:r>
          </a:p>
          <a:p>
            <a:r>
              <a:rPr lang="en-US" dirty="0"/>
              <a:t>That’s you</a:t>
            </a:r>
          </a:p>
        </p:txBody>
      </p:sp>
      <p:pic>
        <p:nvPicPr>
          <p:cNvPr id="7" name="Picture 6"/>
          <p:cNvPicPr>
            <a:picLocks noChangeAspect="1"/>
          </p:cNvPicPr>
          <p:nvPr/>
        </p:nvPicPr>
        <p:blipFill>
          <a:blip r:embed="rId2"/>
          <a:stretch>
            <a:fillRect/>
          </a:stretch>
        </p:blipFill>
        <p:spPr>
          <a:xfrm>
            <a:off x="2530593" y="493225"/>
            <a:ext cx="3932296" cy="294922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So How Do You Make Your Own?</a:t>
            </a:r>
          </a:p>
        </p:txBody>
      </p:sp>
      <p:sp>
        <p:nvSpPr>
          <p:cNvPr id="6" name="Content Placeholder 5"/>
          <p:cNvSpPr>
            <a:spLocks noGrp="1"/>
          </p:cNvSpPr>
          <p:nvPr>
            <p:ph idx="1"/>
          </p:nvPr>
        </p:nvSpPr>
        <p:spPr/>
        <p:txBody>
          <a:bodyPr/>
          <a:lstStyle/>
          <a:p>
            <a:r>
              <a:rPr lang="en-US" dirty="0"/>
              <a:t>First, I’d try one of the basics, even though it may be pretty bland.</a:t>
            </a:r>
          </a:p>
          <a:p>
            <a:r>
              <a:rPr lang="en-US" dirty="0"/>
              <a:t>Next, try my “traditional” healthy version or my “fast and full”</a:t>
            </a:r>
          </a:p>
          <a:p>
            <a:r>
              <a:rPr lang="en-US" dirty="0"/>
              <a:t>Once you get the basics, get adventurous!</a:t>
            </a:r>
          </a:p>
          <a:p>
            <a:r>
              <a:rPr lang="en-US" dirty="0"/>
              <a:t>For extra fun, do this with friends to see what crazy stuff you can add!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Japanese Curry In Culture</a:t>
            </a:r>
          </a:p>
        </p:txBody>
      </p:sp>
      <p:sp>
        <p:nvSpPr>
          <p:cNvPr id="5" name="Subtitle 4"/>
          <p:cNvSpPr>
            <a:spLocks noGrp="1"/>
          </p:cNvSpPr>
          <p:nvPr>
            <p:ph type="subTitle" idx="1"/>
          </p:nvPr>
        </p:nvSpPr>
        <p:spPr/>
        <p:txBody>
          <a:bodyPr/>
          <a:lstStyle/>
          <a:p>
            <a:r>
              <a:rPr lang="en-US" dirty="0"/>
              <a:t>Omnipresent and Delicious</a:t>
            </a:r>
          </a:p>
        </p:txBody>
      </p:sp>
      <p:pic>
        <p:nvPicPr>
          <p:cNvPr id="8" name="Picture Placeholder 7" descr="beef-244291_640.jpg"/>
          <p:cNvPicPr>
            <a:picLocks noGrp="1" noChangeAspect="1"/>
          </p:cNvPicPr>
          <p:nvPr>
            <p:ph type="pic" sz="quarter" idx="13"/>
          </p:nvPr>
        </p:nvPicPr>
        <p:blipFill>
          <a:blip r:embed="rId2"/>
          <a:srcRect l="-18411" r="-18411"/>
          <a:stretch>
            <a:fillRect/>
          </a:stretch>
        </p:blip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Research</a:t>
            </a:r>
          </a:p>
        </p:txBody>
      </p:sp>
      <p:sp>
        <p:nvSpPr>
          <p:cNvPr id="3" name="Content Placeholder 2"/>
          <p:cNvSpPr>
            <a:spLocks noGrp="1"/>
          </p:cNvSpPr>
          <p:nvPr>
            <p:ph idx="1"/>
          </p:nvPr>
        </p:nvSpPr>
        <p:spPr/>
        <p:txBody>
          <a:bodyPr/>
          <a:lstStyle/>
          <a:p>
            <a:r>
              <a:rPr lang="en-US" dirty="0"/>
              <a:t>Go online.  I found all sorts of recipes online – many of them personalized.</a:t>
            </a:r>
          </a:p>
          <a:p>
            <a:r>
              <a:rPr lang="en-US" dirty="0"/>
              <a:t>Read books.  There are recipes scattered in various cookbooks.</a:t>
            </a:r>
          </a:p>
          <a:p>
            <a:r>
              <a:rPr lang="en-US" dirty="0"/>
              <a:t>Ask people.  You never know what you’ll find.</a:t>
            </a:r>
          </a:p>
          <a:p>
            <a:r>
              <a:rPr lang="en-US" dirty="0"/>
              <a:t>Take what you find and start playing around!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Experiment</a:t>
            </a:r>
          </a:p>
        </p:txBody>
      </p:sp>
      <p:sp>
        <p:nvSpPr>
          <p:cNvPr id="3" name="Content Placeholder 2"/>
          <p:cNvSpPr>
            <a:spLocks noGrp="1"/>
          </p:cNvSpPr>
          <p:nvPr>
            <p:ph idx="1"/>
          </p:nvPr>
        </p:nvSpPr>
        <p:spPr/>
        <p:txBody>
          <a:bodyPr>
            <a:normAutofit fontScale="92500" lnSpcReduction="20000"/>
          </a:bodyPr>
          <a:lstStyle/>
          <a:p>
            <a:r>
              <a:rPr lang="en-US" dirty="0"/>
              <a:t>Take one recipe that you can make (such as a basic or one of mine) and modify it gradually.  It may not hurt to try a completely different one now and then, but I found the evolving method works.</a:t>
            </a:r>
          </a:p>
          <a:p>
            <a:r>
              <a:rPr lang="en-US" dirty="0"/>
              <a:t>In general I’d recommend never doing more than adding AND subtracting one ingredient per “batch.”</a:t>
            </a:r>
          </a:p>
          <a:p>
            <a:r>
              <a:rPr lang="en-US" dirty="0"/>
              <a:t>You can “tweak” ingredients in a curry, but I’d never “tweak” more than one or two.</a:t>
            </a:r>
          </a:p>
          <a:p>
            <a:r>
              <a:rPr lang="en-US" dirty="0"/>
              <a:t>Add new ingredients to already made batches to get ideas.</a:t>
            </a:r>
          </a:p>
          <a:p>
            <a:r>
              <a:rPr lang="en-US" dirty="0"/>
              <a:t>Write down what you try.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 Closing</a:t>
            </a:r>
          </a:p>
        </p:txBody>
      </p:sp>
      <p:sp>
        <p:nvSpPr>
          <p:cNvPr id="5" name="Subtitle 4"/>
          <p:cNvSpPr>
            <a:spLocks noGrp="1"/>
          </p:cNvSpPr>
          <p:nvPr>
            <p:ph type="subTitle" idx="1"/>
          </p:nvPr>
        </p:nvSpPr>
        <p:spPr/>
        <p:txBody>
          <a:bodyPr/>
          <a:lstStyle/>
          <a:p>
            <a:r>
              <a:rPr lang="en-US" dirty="0"/>
              <a:t>You just listed to a guy talk about curry for nearly an hour.</a:t>
            </a:r>
          </a:p>
        </p:txBody>
      </p:sp>
      <p:pic>
        <p:nvPicPr>
          <p:cNvPr id="7" name="Picture 6"/>
          <p:cNvPicPr>
            <a:picLocks noChangeAspect="1"/>
          </p:cNvPicPr>
          <p:nvPr/>
        </p:nvPicPr>
        <p:blipFill>
          <a:blip r:embed="rId2"/>
          <a:stretch>
            <a:fillRect/>
          </a:stretch>
        </p:blipFill>
        <p:spPr>
          <a:xfrm>
            <a:off x="2525889" y="535558"/>
            <a:ext cx="4069644" cy="290688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Your Takeaways</a:t>
            </a:r>
          </a:p>
        </p:txBody>
      </p:sp>
      <p:sp>
        <p:nvSpPr>
          <p:cNvPr id="6" name="Content Placeholder 5"/>
          <p:cNvSpPr>
            <a:spLocks noGrp="1"/>
          </p:cNvSpPr>
          <p:nvPr>
            <p:ph idx="1"/>
          </p:nvPr>
        </p:nvSpPr>
        <p:spPr/>
        <p:txBody>
          <a:bodyPr/>
          <a:lstStyle/>
          <a:p>
            <a:r>
              <a:rPr lang="en-US" dirty="0"/>
              <a:t>Japanese Curry is the adaption of British Navy Curry.</a:t>
            </a:r>
          </a:p>
          <a:p>
            <a:r>
              <a:rPr lang="en-US" dirty="0"/>
              <a:t>It’s highly customized – like many adapted dishes.</a:t>
            </a:r>
          </a:p>
          <a:p>
            <a:r>
              <a:rPr lang="en-US" dirty="0"/>
              <a:t>There’s a few core concepts, especially the spices used and the use of roux.</a:t>
            </a:r>
          </a:p>
          <a:p>
            <a:r>
              <a:rPr lang="en-US" dirty="0"/>
              <a:t>The variants are wide-ranging.</a:t>
            </a:r>
          </a:p>
          <a:p>
            <a:r>
              <a:rPr lang="en-US" dirty="0"/>
              <a:t>Experimentation is key.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Next Steps</a:t>
            </a:r>
          </a:p>
        </p:txBody>
      </p:sp>
      <p:sp>
        <p:nvSpPr>
          <p:cNvPr id="3" name="Content Placeholder 2"/>
          <p:cNvSpPr>
            <a:spLocks noGrp="1"/>
          </p:cNvSpPr>
          <p:nvPr>
            <p:ph idx="1"/>
          </p:nvPr>
        </p:nvSpPr>
        <p:spPr/>
        <p:txBody>
          <a:bodyPr/>
          <a:lstStyle/>
          <a:p>
            <a:r>
              <a:rPr lang="en-US" dirty="0"/>
              <a:t>Go make a curry!</a:t>
            </a:r>
          </a:p>
          <a:p>
            <a:r>
              <a:rPr lang="en-US" dirty="0"/>
              <a:t>Share the results with friends!</a:t>
            </a:r>
          </a:p>
          <a:p>
            <a:r>
              <a:rPr lang="en-US" dirty="0"/>
              <a:t>Make more curry!</a:t>
            </a:r>
          </a:p>
          <a:p>
            <a:r>
              <a:rPr lang="en-US" dirty="0"/>
              <a:t>Keep at it until it’s right.</a:t>
            </a:r>
          </a:p>
          <a:p>
            <a:r>
              <a:rPr lang="en-US" dirty="0"/>
              <a:t>Tell people.</a:t>
            </a:r>
          </a:p>
          <a:p>
            <a:r>
              <a:rPr lang="en-US" dirty="0"/>
              <a:t>Tell me – </a:t>
            </a:r>
            <a:r>
              <a:rPr lang="en-US" dirty="0" err="1"/>
              <a:t>www.stevensavage.com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Japanese Curry - Everywhere</a:t>
            </a:r>
          </a:p>
        </p:txBody>
      </p:sp>
      <p:sp>
        <p:nvSpPr>
          <p:cNvPr id="3" name="Content Placeholder 2"/>
          <p:cNvSpPr>
            <a:spLocks noGrp="1"/>
          </p:cNvSpPr>
          <p:nvPr>
            <p:ph idx="1"/>
          </p:nvPr>
        </p:nvSpPr>
        <p:spPr/>
        <p:txBody>
          <a:bodyPr>
            <a:normAutofit/>
          </a:bodyPr>
          <a:lstStyle/>
          <a:p>
            <a:r>
              <a:rPr lang="en-US" dirty="0"/>
              <a:t>Japanese Curry is all over Japanese pop culture. </a:t>
            </a:r>
          </a:p>
          <a:p>
            <a:r>
              <a:rPr lang="en-US" dirty="0"/>
              <a:t>You can find it in anime from Those Who Hunt Elves to Black Butler.  It’s in games like </a:t>
            </a:r>
            <a:r>
              <a:rPr lang="en-US" dirty="0" err="1"/>
              <a:t>Xenosaga</a:t>
            </a:r>
            <a:r>
              <a:rPr lang="en-US" dirty="0"/>
              <a:t>.</a:t>
            </a:r>
          </a:p>
          <a:p>
            <a:r>
              <a:rPr lang="en-US" dirty="0"/>
              <a:t>It’s even a major plot point in Cute Earth Defense Force, which you should immediately watch after this.</a:t>
            </a:r>
          </a:p>
          <a:p>
            <a:r>
              <a:rPr lang="en-US" dirty="0"/>
              <a:t>So what’s up with that?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There’s A Reason</a:t>
            </a:r>
          </a:p>
        </p:txBody>
      </p:sp>
      <p:sp>
        <p:nvSpPr>
          <p:cNvPr id="3" name="Content Placeholder 2"/>
          <p:cNvSpPr>
            <a:spLocks noGrp="1"/>
          </p:cNvSpPr>
          <p:nvPr>
            <p:ph idx="1"/>
          </p:nvPr>
        </p:nvSpPr>
        <p:spPr/>
        <p:txBody>
          <a:bodyPr>
            <a:normAutofit/>
          </a:bodyPr>
          <a:lstStyle/>
          <a:p>
            <a:r>
              <a:rPr lang="en-US" dirty="0"/>
              <a:t>Japanese Curry </a:t>
            </a:r>
            <a:r>
              <a:rPr lang="en-US" b="1" dirty="0"/>
              <a:t>is</a:t>
            </a:r>
            <a:r>
              <a:rPr lang="en-US" dirty="0"/>
              <a:t> popular in Japan.  It’s in restaurants and in pre-made blocks.  It’s everywhere.</a:t>
            </a:r>
          </a:p>
          <a:p>
            <a:r>
              <a:rPr lang="en-US" dirty="0"/>
              <a:t>Some restaurants jealously guard their own curry formulas, individual tastes are that important.</a:t>
            </a:r>
          </a:p>
          <a:p>
            <a:r>
              <a:rPr lang="en-US" dirty="0"/>
              <a:t>Almost every self-respecting home cook has their own personal recipe.</a:t>
            </a:r>
          </a:p>
          <a:p>
            <a:r>
              <a:rPr lang="en-US" dirty="0"/>
              <a:t>I’ve heard it said the average person in Japan wants to eat it once a week.</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Japanese Curry – Secret Origin</a:t>
            </a:r>
          </a:p>
        </p:txBody>
      </p:sp>
      <p:sp>
        <p:nvSpPr>
          <p:cNvPr id="5" name="Subtitle 4"/>
          <p:cNvSpPr>
            <a:spLocks noGrp="1"/>
          </p:cNvSpPr>
          <p:nvPr>
            <p:ph type="subTitle" idx="1"/>
          </p:nvPr>
        </p:nvSpPr>
        <p:spPr/>
        <p:txBody>
          <a:bodyPr/>
          <a:lstStyle/>
          <a:p>
            <a:r>
              <a:rPr lang="en-US" dirty="0"/>
              <a:t>OK it’s not secret, but run with me here.</a:t>
            </a:r>
          </a:p>
        </p:txBody>
      </p:sp>
      <p:sp>
        <p:nvSpPr>
          <p:cNvPr id="6" name="Picture Placeholder 5"/>
          <p:cNvSpPr>
            <a:spLocks noGrp="1"/>
          </p:cNvSpPr>
          <p:nvPr>
            <p:ph type="pic" sz="quarter" idx="13"/>
          </p:nvPr>
        </p:nvSpPr>
        <p:spPr/>
      </p:sp>
      <p:pic>
        <p:nvPicPr>
          <p:cNvPr id="7" name="Picture 6"/>
          <p:cNvPicPr>
            <a:picLocks noChangeAspect="1"/>
          </p:cNvPicPr>
          <p:nvPr/>
        </p:nvPicPr>
        <p:blipFill>
          <a:blip r:embed="rId2"/>
          <a:stretch>
            <a:fillRect/>
          </a:stretch>
        </p:blipFill>
        <p:spPr>
          <a:xfrm>
            <a:off x="1808597" y="778668"/>
            <a:ext cx="5675919" cy="42569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Japanese Curry – Not Japanese</a:t>
            </a:r>
          </a:p>
        </p:txBody>
      </p:sp>
      <p:sp>
        <p:nvSpPr>
          <p:cNvPr id="6" name="Content Placeholder 5"/>
          <p:cNvSpPr>
            <a:spLocks noGrp="1"/>
          </p:cNvSpPr>
          <p:nvPr>
            <p:ph idx="1"/>
          </p:nvPr>
        </p:nvSpPr>
        <p:spPr/>
        <p:txBody>
          <a:bodyPr>
            <a:normAutofit/>
          </a:bodyPr>
          <a:lstStyle/>
          <a:p>
            <a:r>
              <a:rPr lang="en-US" dirty="0"/>
              <a:t>Japanese Curry started with the Japanese Navy – it adapted the </a:t>
            </a:r>
            <a:r>
              <a:rPr lang="en-US" b="1" u="sng" dirty="0"/>
              <a:t>British</a:t>
            </a:r>
            <a:r>
              <a:rPr lang="en-US" dirty="0"/>
              <a:t> Navy’s curry, which in turn was based on </a:t>
            </a:r>
            <a:r>
              <a:rPr lang="en-US" b="1" dirty="0"/>
              <a:t>Indian </a:t>
            </a:r>
            <a:r>
              <a:rPr lang="en-US" dirty="0"/>
              <a:t>cooking.  This seems to have happened around the early 20</a:t>
            </a:r>
            <a:r>
              <a:rPr lang="en-US" baseline="30000" dirty="0"/>
              <a:t>th</a:t>
            </a:r>
            <a:r>
              <a:rPr lang="en-US" dirty="0"/>
              <a:t> century.</a:t>
            </a:r>
          </a:p>
          <a:p>
            <a:r>
              <a:rPr lang="en-US" dirty="0"/>
              <a:t>Stories vary, but it seems to have been adapted as it was easy to make or let you serve a big pile of nutritious food easily and deliciously. Or both.</a:t>
            </a:r>
          </a:p>
          <a:p>
            <a:r>
              <a:rPr lang="en-US" dirty="0"/>
              <a:t>To this day Japanese Curry is served once a week in the Navy, and ships often have their own recipes.  It’s classically served with rice, a salad, and milk.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Curry Takes Japan</a:t>
            </a:r>
          </a:p>
        </p:txBody>
      </p:sp>
      <p:sp>
        <p:nvSpPr>
          <p:cNvPr id="3" name="Content Placeholder 2"/>
          <p:cNvSpPr>
            <a:spLocks noGrp="1"/>
          </p:cNvSpPr>
          <p:nvPr>
            <p:ph idx="1"/>
          </p:nvPr>
        </p:nvSpPr>
        <p:spPr/>
        <p:txBody>
          <a:bodyPr>
            <a:normAutofit/>
          </a:bodyPr>
          <a:lstStyle/>
          <a:p>
            <a:r>
              <a:rPr lang="en-US" dirty="0"/>
              <a:t>Japanese Curry spread into Japan from the navy.</a:t>
            </a:r>
          </a:p>
          <a:p>
            <a:r>
              <a:rPr lang="en-US" dirty="0"/>
              <a:t>My theory is this accelerated post-WWII.</a:t>
            </a:r>
          </a:p>
          <a:p>
            <a:r>
              <a:rPr lang="en-US" dirty="0"/>
              <a:t>This is not uncommon – a lot of Japanese “Soul Food” is repurposed Western dishes such as </a:t>
            </a:r>
            <a:r>
              <a:rPr lang="en-US" dirty="0" err="1"/>
              <a:t>Okonomiyaki</a:t>
            </a:r>
            <a:r>
              <a:rPr lang="en-US" dirty="0"/>
              <a:t> or </a:t>
            </a:r>
            <a:r>
              <a:rPr lang="en-US" dirty="0" err="1"/>
              <a:t>Katsu</a:t>
            </a:r>
            <a:endParaRPr lang="en-US" dirty="0"/>
          </a:p>
          <a:p>
            <a:r>
              <a:rPr lang="en-US" dirty="0"/>
              <a:t>Chili is probably the closest Western equivalent.</a:t>
            </a:r>
          </a:p>
        </p:txBody>
      </p:sp>
    </p:spTree>
  </p:cSld>
  <p:clrMapOvr>
    <a:masterClrMapping/>
  </p:clrMapOvr>
</p:sld>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288</TotalTime>
  <Words>2274</Words>
  <Application>Microsoft Office PowerPoint</Application>
  <PresentationFormat>On-screen Show (4:3)</PresentationFormat>
  <Paragraphs>218</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Century Gothic</vt:lpstr>
      <vt:lpstr>Wingdings 2</vt:lpstr>
      <vt:lpstr>Perspective</vt:lpstr>
      <vt:lpstr>Japanese Curry in Theory And Practice</vt:lpstr>
      <vt:lpstr>So What’s Going On Here?</vt:lpstr>
      <vt:lpstr>Whom Am I And Why Am I Doing This?</vt:lpstr>
      <vt:lpstr>Japanese Curry In Culture</vt:lpstr>
      <vt:lpstr>Japanese Curry - Everywhere</vt:lpstr>
      <vt:lpstr>There’s A Reason</vt:lpstr>
      <vt:lpstr>Japanese Curry – Secret Origin</vt:lpstr>
      <vt:lpstr>Japanese Curry – Not Japanese</vt:lpstr>
      <vt:lpstr>Curry Takes Japan</vt:lpstr>
      <vt:lpstr>So What Makes it “Japanese?”</vt:lpstr>
      <vt:lpstr>Basic Japanese Curry</vt:lpstr>
      <vt:lpstr>There Are Two “Basic Japanese Curries”</vt:lpstr>
      <vt:lpstr>The Other Faster Method</vt:lpstr>
      <vt:lpstr>Nope that’s not it!</vt:lpstr>
      <vt:lpstr>Japanese Curry: The Real Deal</vt:lpstr>
      <vt:lpstr>“Real” Japanese Curry</vt:lpstr>
      <vt:lpstr>Things To Go In The Roux</vt:lpstr>
      <vt:lpstr>Things In The Broth</vt:lpstr>
      <vt:lpstr>But there’s more!</vt:lpstr>
      <vt:lpstr>It’s All Personal</vt:lpstr>
      <vt:lpstr>Steve’s Curry Recipe – The First!</vt:lpstr>
      <vt:lpstr>Steve’s Healthy Variant</vt:lpstr>
      <vt:lpstr>Making The Roux</vt:lpstr>
      <vt:lpstr>A Closer Look: Roux, Starting</vt:lpstr>
      <vt:lpstr>A Closer Look: Roux, Browning</vt:lpstr>
      <vt:lpstr>A Closer Look: Roux, Ready!</vt:lpstr>
      <vt:lpstr>Add The Broth!</vt:lpstr>
      <vt:lpstr>A Closer Look: Starting To Boil</vt:lpstr>
      <vt:lpstr>A Closer Look: Curry Ready!</vt:lpstr>
      <vt:lpstr>How The Recipe Works</vt:lpstr>
      <vt:lpstr>Scale And Time</vt:lpstr>
      <vt:lpstr>Want To Try Fast?</vt:lpstr>
      <vt:lpstr>My Next Curry Adventure</vt:lpstr>
      <vt:lpstr>Steve’s Fast And Full Variant</vt:lpstr>
      <vt:lpstr>How To Prepare This</vt:lpstr>
      <vt:lpstr>How This Works</vt:lpstr>
      <vt:lpstr>More About This Version</vt:lpstr>
      <vt:lpstr>Making Your Own</vt:lpstr>
      <vt:lpstr>So How Do You Make Your Own?</vt:lpstr>
      <vt:lpstr>Do Research</vt:lpstr>
      <vt:lpstr>How To Experiment</vt:lpstr>
      <vt:lpstr>In Closing</vt:lpstr>
      <vt:lpstr>Your Takeaways</vt:lpstr>
      <vt:lpstr>Your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Your Own Japanese Curry</dc:title>
  <dc:creator>Steven Savage</dc:creator>
  <cp:lastModifiedBy>Steven Savage</cp:lastModifiedBy>
  <cp:revision>23</cp:revision>
  <dcterms:created xsi:type="dcterms:W3CDTF">2016-11-11T02:48:03Z</dcterms:created>
  <dcterms:modified xsi:type="dcterms:W3CDTF">2017-07-17T02:11:34Z</dcterms:modified>
</cp:coreProperties>
</file>